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6"/>
    <a:srgbClr val="FFFFFF"/>
    <a:srgbClr val="262626"/>
    <a:srgbClr val="171717"/>
    <a:srgbClr val="00152E"/>
    <a:srgbClr val="00002E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3256" autoAdjust="0"/>
  </p:normalViewPr>
  <p:slideViewPr>
    <p:cSldViewPr snapToGrid="0">
      <p:cViewPr>
        <p:scale>
          <a:sx n="50" d="100"/>
          <a:sy n="50" d="100"/>
        </p:scale>
        <p:origin x="1359" y="48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53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7009A82-98A2-9BEB-916C-89A89E3B0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71D940-4F44-341B-0C0D-3E2FAA98FD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AE634-BE27-4F8B-9578-C1FF0CC01997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2805C-308F-4EFC-CBE9-C316B16A1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315A75-415D-EEB0-59B9-FC6304C9C8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CAD16-687E-4F3C-8AC6-6662CD687A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3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4813B-9980-40FA-9AC9-7F9774AA634A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FA79-143E-461D-AE7A-B86958FAD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81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Hi guys!</a:t>
            </a: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I've came here to introduce one interesting idea from our team, which is called Color, Saves Life!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Enhancing driving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Slack-Lato"/>
              </a:rPr>
              <a:t>exprience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 of color disabled people.</a:t>
            </a: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Ok, I think we are ready to jump in.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56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Do you guys love Berlin?</a:t>
            </a:r>
          </a:p>
          <a:p>
            <a:endParaRPr lang="en-US" altLang="ko-KR" b="0" i="0" dirty="0">
              <a:solidFill>
                <a:srgbClr val="D1D2D3"/>
              </a:solidFill>
              <a:effectLst/>
              <a:latin typeface="Slack-Lato"/>
            </a:endParaRP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Some of you guys will recognize this picture,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Slack-Lato"/>
              </a:rPr>
              <a:t>FriedrichStrasse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 in front of Berlin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Slack-Lato"/>
              </a:rPr>
              <a:t>Haubftbanhnhof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You can easily find that here is a full of busy and colorful signals and lights.</a:t>
            </a:r>
          </a:p>
          <a:p>
            <a:endParaRPr lang="en-US" altLang="ko-KR" b="0" i="0" dirty="0">
              <a:solidFill>
                <a:srgbClr val="D1D2D3"/>
              </a:solidFill>
              <a:effectLst/>
              <a:latin typeface="Slack-Lato"/>
            </a:endParaRP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Now, I'd like to make a slight change.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7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How do you feel now?</a:t>
            </a:r>
          </a:p>
          <a:p>
            <a:endParaRPr lang="en-US" altLang="ko-KR" b="0" i="0" dirty="0">
              <a:solidFill>
                <a:srgbClr val="D1D2D3"/>
              </a:solidFill>
              <a:effectLst/>
              <a:latin typeface="Slack-Lato"/>
            </a:endParaRP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Can you find here as much information as previous picture? Hmm.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This is how achromatopsia people actually see the world. (It means total color blindness)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Imagine a situation that suddenly traffic light changes and other vehicles, bicycles and commuters are running in to you.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Can you brake down at exact moment to avoid unfortunate accidents?</a:t>
            </a: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Well, I will say it is not easy.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7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More than 300 million people are color-disabled. Wow, it’s a huge number.</a:t>
            </a:r>
          </a:p>
          <a:p>
            <a:r>
              <a:rPr lang="en-US" altLang="ko-KR" dirty="0"/>
              <a:t>This means one in every 16 people is color disabled.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So, we present our Color, Save Life product.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0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With our product, we can present the colorful world </a:t>
            </a:r>
            <a:r>
              <a:rPr lang="en-US" altLang="ko-KR"/>
              <a:t>for them.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1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92C0-B6DF-60C5-14EF-4C9F5259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07531D-1F5F-12AC-7CDF-53A88BC1B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3BF20B-3B56-5A9A-526A-1F1729E25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The basic idea is attaching transparent display in front window of the car, and text the colors as an Augmented Reality.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78442-7B02-E227-F204-EE4289033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3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159B-ECD6-B8A1-3F64-045193B0F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91C81-F40B-AD7A-76BA-CA69B13E1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F52B2-FBD7-95A8-C522-61DC7FE13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We implemented this architectures with Gazebo simulators, ROS connection, ai model and python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Slack-Lato"/>
              </a:rPr>
              <a:t>opencvs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I'd like to say our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Slack-Lato"/>
              </a:rPr>
              <a:t>spartial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 computing, which is detecting user's eye and implement same movement in simulator is very unique.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Because of time issue, we cannot explain everything, so we will explain you when we be the finalists. Haha.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88F65-CDE2-682E-5EF7-DD4FF5C03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0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We wanted to show everything in live demo, but the camera was effected by light very much.</a:t>
            </a:r>
          </a:p>
          <a:p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So we've decided to show simulation part for video.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1D2D3"/>
                </a:solidFill>
                <a:effectLst/>
                <a:latin typeface="Slack-Lato"/>
              </a:rPr>
              <a:t>We also recorded the data with ROS bag, and now you will see live demo of our python client.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4FA79-143E-461D-AE7A-B86958FADB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33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6663C-6E3A-4DF7-1D74-2F82BED88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0689A-A9A7-CD7E-B6AD-B0A6AFDFE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F043FA-A389-C358-B2A8-2BC873BA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0CD9E-D617-F467-3CDD-43235AC36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A7677-DF48-7BB0-D71F-32412FDD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6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0C728-6882-C051-431C-13227599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697FAB-2877-B329-2747-D056258DF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82DC0-353C-9131-7A8A-EF6B3509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73D4C-4854-87D3-B06C-B1A8814A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24472-7DE9-D9D1-EBE9-694EB865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71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05A85B-3AA0-4715-DBFC-B74DAED8B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03332E-7DFB-AB37-40BE-BF53D554C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13A33-0059-92D6-11DF-6F87F2D03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22952-0D28-63A2-DF12-6AD60868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8E789-4713-BA6B-9584-B7F6EF90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1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2607B-16F0-6DF9-567C-5E255150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61DB2-36D2-EF20-6F0B-6E73473A7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18877-79C9-9E2B-70D2-06FC39B9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54D5A-689F-9140-CE66-538FF708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E597E-848C-B1DD-ED43-4445A567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0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8CF62-587A-8B86-798A-F46A0E2A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CA59A9-515C-E125-1A52-F73F94131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84989-B77A-8E1D-9A52-96D8E2D6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E5BF3-406D-4D89-7C6F-FA9BA527B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57C05-2933-D274-7766-49116ED4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8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FEE15-A6EA-AEE5-8266-1E3B531D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D3A30-5D89-675E-4464-48E20DC2B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75D87E-25F8-29AF-00A0-83C2C858F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3CE93-E631-EB7C-714A-607D48C1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A1748-6B8C-B197-90A5-07CF2EA2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188C47-3DDC-3181-88D9-D7B5C7B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01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BF22-FE7F-3A6D-9F41-C857C1C3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02DC8C-0054-F3E7-E1DF-F151A467A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5126B-D4AC-3FF3-2642-B9F4F3241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AC382C-CF09-3B22-D713-01B9EBF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B4ECCD-B83F-264C-A8CD-6B6EF8163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D1257B-7F81-BF82-F2B7-D0D050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08BF5C-8ACA-9926-DAA2-EF3D7004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1CB64D-4FF6-88F1-1D49-8C33BE58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9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A0C64-3A55-BD13-3E81-1772676B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84A03B-BCCC-E6E4-D334-31B5AD2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EF46B4-D6FC-E89D-4617-6B022273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3A48E6-48CD-FAE5-B4DF-E1C40E58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3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32FF57-B8FC-291E-1B82-81CD44C3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1A7BE8-F54B-37B1-596F-CA4D9612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BE579-ADE5-CB42-634E-58E637DA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1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405E7-6637-4C90-1955-A63F3527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DF5DE-D416-7E36-6C9E-2C08520A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2A9995-610E-EDBE-5F7A-6A4B96201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9D485-9E6F-5AE7-BD06-7BAF3C55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728D2-3C59-2B0A-A034-F1D83B99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EEC19-1229-ACDA-C872-42E38D5C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4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177C1-DFB5-A1C0-CC85-BECAAEDC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098245-E28A-60AB-1C04-1EC19F2A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5F11FC-116E-D164-A41B-7CF0BDDAF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E5AFC-7FE6-534C-C38B-E3F08F2C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41079-B450-FB00-9032-3D6D2A0F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8958C5-DB3C-6A5A-FD26-4195A9A5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3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6F9AC-F299-74F8-1421-74D1EF32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08E97-B26D-9BFE-0A5B-014D0AC71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6B3B9-5CE2-A123-6695-2344909AD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82127-0933-454B-A47D-043A1D2BBA43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B383A-83EE-7930-2887-92C09D97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1F866-0C79-1540-4B7E-8B5337AC0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F9115B-8064-4DF8-A0C6-48F1E7D891D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F86F97-C53A-04CB-9E6C-D6B5DAA580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B153C7-4A9A-3C56-E845-C7B4B72777B3}"/>
              </a:ext>
            </a:extLst>
          </p:cNvPr>
          <p:cNvSpPr/>
          <p:nvPr/>
        </p:nvSpPr>
        <p:spPr>
          <a:xfrm>
            <a:off x="-304800" y="-94343"/>
            <a:ext cx="12612914" cy="7358743"/>
          </a:xfrm>
          <a:prstGeom prst="rect">
            <a:avLst/>
          </a:prstGeom>
          <a:solidFill>
            <a:srgbClr val="0F1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$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7A3A472-5CD4-E18B-27EE-CE3AC887F271}"/>
              </a:ext>
            </a:extLst>
          </p:cNvPr>
          <p:cNvGrpSpPr/>
          <p:nvPr/>
        </p:nvGrpSpPr>
        <p:grpSpPr>
          <a:xfrm>
            <a:off x="3785533" y="4460631"/>
            <a:ext cx="4620934" cy="679351"/>
            <a:chOff x="3784898" y="4171657"/>
            <a:chExt cx="4620934" cy="679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03BF62-4F2C-C61F-92D8-E10F8C15C1A3}"/>
                </a:ext>
              </a:extLst>
            </p:cNvPr>
            <p:cNvSpPr txBox="1"/>
            <p:nvPr/>
          </p:nvSpPr>
          <p:spPr>
            <a:xfrm>
              <a:off x="3836968" y="4204677"/>
              <a:ext cx="4568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>
                      <a:lumMod val="65000"/>
                    </a:schemeClr>
                  </a:solidFill>
                  <a:latin typeface="Georgia Pro Black" panose="020F0502020204030204" pitchFamily="18" charset="0"/>
                </a:rPr>
                <a:t>Color, Save Life!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  <a:latin typeface="Georgia Pro Black" panose="020F05020202040302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EA10E5-8AD2-3EAC-35E1-DB80441B99C2}"/>
                </a:ext>
              </a:extLst>
            </p:cNvPr>
            <p:cNvSpPr txBox="1"/>
            <p:nvPr/>
          </p:nvSpPr>
          <p:spPr>
            <a:xfrm>
              <a:off x="3784898" y="4171657"/>
              <a:ext cx="4568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 Pro Black" panose="020F0502020204030204" pitchFamily="18" charset="0"/>
                </a:rPr>
                <a:t>Color, Save Life!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F0502020204030204" pitchFamily="18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BC91D-EA83-A771-0C99-DCC4B599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23" y="1664677"/>
            <a:ext cx="2795954" cy="279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FD6D164D-86C1-49E9-00D3-94856BBE0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3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986B-C8EA-E044-961A-E6D5B716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876A130E-F21F-C8A3-8EA2-B88516F27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80196-1239-A5F5-B094-A6C55B2A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B13764-3BF8-8CC2-73A9-A9DA6F1BAEC2}"/>
              </a:ext>
            </a:extLst>
          </p:cNvPr>
          <p:cNvSpPr/>
          <p:nvPr/>
        </p:nvSpPr>
        <p:spPr>
          <a:xfrm>
            <a:off x="0" y="-1282"/>
            <a:ext cx="12192000" cy="685671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A567AB0E-0E43-9E5E-1733-7B0359719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-8464250" y="-1282"/>
            <a:ext cx="12191980" cy="6856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02C84-77E2-80C9-CED4-FB57FA3C77A1}"/>
              </a:ext>
            </a:extLst>
          </p:cNvPr>
          <p:cNvSpPr txBox="1"/>
          <p:nvPr/>
        </p:nvSpPr>
        <p:spPr>
          <a:xfrm>
            <a:off x="8040821" y="241300"/>
            <a:ext cx="3913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The</a:t>
            </a:r>
          </a:p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Colorblindness</a:t>
            </a:r>
            <a:endParaRPr lang="ko-KR" altLang="en-US" sz="2800" b="1" dirty="0">
              <a:solidFill>
                <a:schemeClr val="bg1"/>
              </a:solidFill>
              <a:latin typeface="Georgia Pro Black" panose="020F0502020204030204" pitchFamily="18" charset="0"/>
            </a:endParaRPr>
          </a:p>
        </p:txBody>
      </p:sp>
      <p:pic>
        <p:nvPicPr>
          <p:cNvPr id="6837" name="그림 6836" descr="텍스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EF0932CB-1F52-DB8E-1987-B85C66FDA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30" y="1977505"/>
            <a:ext cx="7791872" cy="3699200"/>
          </a:xfrm>
          <a:prstGeom prst="rect">
            <a:avLst/>
          </a:prstGeom>
        </p:spPr>
      </p:pic>
      <p:pic>
        <p:nvPicPr>
          <p:cNvPr id="6839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7D76E044-909E-D0E0-FE6F-C9A582E77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12946136" y="1282"/>
            <a:ext cx="12191980" cy="6856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1BED5B-6C35-12CF-28AC-1D9164E3ECE6}"/>
              </a:ext>
            </a:extLst>
          </p:cNvPr>
          <p:cNvSpPr txBox="1"/>
          <p:nvPr/>
        </p:nvSpPr>
        <p:spPr>
          <a:xfrm>
            <a:off x="12946136" y="241300"/>
            <a:ext cx="3913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Color,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Save Life!</a:t>
            </a:r>
            <a:endParaRPr lang="ko-KR" altLang="en-US" sz="2800" b="1" dirty="0">
              <a:solidFill>
                <a:schemeClr val="bg1"/>
              </a:solidFill>
              <a:latin typeface="Georgia Pro Black" panose="020F05020202040302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4C3736-0846-592B-7A15-51C18A511D1E}"/>
              </a:ext>
            </a:extLst>
          </p:cNvPr>
          <p:cNvGrpSpPr/>
          <p:nvPr/>
        </p:nvGrpSpPr>
        <p:grpSpPr>
          <a:xfrm>
            <a:off x="13123953" y="1608364"/>
            <a:ext cx="4648200" cy="4648200"/>
            <a:chOff x="516088" y="1608364"/>
            <a:chExt cx="4648200" cy="4648200"/>
          </a:xfrm>
        </p:grpSpPr>
        <p:pic>
          <p:nvPicPr>
            <p:cNvPr id="17" name="Picture 4" descr="Stuck Waiting At a Stoplight? Here's How to Let the Sensor Know | Family  Handyman">
              <a:extLst>
                <a:ext uri="{FF2B5EF4-FFF2-40B4-BE49-F238E27FC236}">
                  <a16:creationId xmlns:a16="http://schemas.microsoft.com/office/drawing/2014/main" id="{8B7BF836-ED64-6998-5249-8D4AF6C8D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88" y="1608364"/>
              <a:ext cx="464820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46BEF6-02E4-9107-1130-F47AA8474FB8}"/>
                </a:ext>
              </a:extLst>
            </p:cNvPr>
            <p:cNvGrpSpPr/>
            <p:nvPr/>
          </p:nvGrpSpPr>
          <p:grpSpPr>
            <a:xfrm>
              <a:off x="1010880" y="2109941"/>
              <a:ext cx="3188058" cy="3684434"/>
              <a:chOff x="1112480" y="2567141"/>
              <a:chExt cx="3188058" cy="368443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FEB60B8-1B58-4065-CAAC-2904920FE77A}"/>
                  </a:ext>
                </a:extLst>
              </p:cNvPr>
              <p:cNvGrpSpPr/>
              <p:nvPr/>
            </p:nvGrpSpPr>
            <p:grpSpPr>
              <a:xfrm>
                <a:off x="1312506" y="3428360"/>
                <a:ext cx="592494" cy="794390"/>
                <a:chOff x="1312506" y="3428360"/>
                <a:chExt cx="592494" cy="794390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7B3DF39-9C67-4A0C-9B89-22F3C0C9FC39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B4C04FB-7BB0-7E0E-01BF-B933BAD148CA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2DFA3E8-C63B-358D-E6B2-E02368DE5B3E}"/>
                  </a:ext>
                </a:extLst>
              </p:cNvPr>
              <p:cNvGrpSpPr/>
              <p:nvPr/>
            </p:nvGrpSpPr>
            <p:grpSpPr>
              <a:xfrm rot="10800000">
                <a:off x="3708044" y="5457185"/>
                <a:ext cx="592494" cy="794390"/>
                <a:chOff x="1312506" y="3428360"/>
                <a:chExt cx="592494" cy="794390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2CB5478-E58E-CDA5-B073-A0063EEB2D00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F2282DD-5105-A520-D7A7-70463CAA8E4A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45E23E2-5C78-9E50-8089-2302DB17008B}"/>
                  </a:ext>
                </a:extLst>
              </p:cNvPr>
              <p:cNvSpPr/>
              <p:nvPr/>
            </p:nvSpPr>
            <p:spPr>
              <a:xfrm>
                <a:off x="1112480" y="2567141"/>
                <a:ext cx="2692717" cy="5483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ontserrat" pitchFamily="2" charset="0"/>
                  </a:rPr>
                  <a:t>Traffic Light:</a:t>
                </a:r>
                <a:r>
                  <a:rPr lang="ko-KR" altLang="en-US" b="1" dirty="0">
                    <a:latin typeface="Montserrat" pitchFamily="2" charset="0"/>
                  </a:rPr>
                  <a:t> </a:t>
                </a:r>
                <a:r>
                  <a:rPr lang="en-US" altLang="ko-KR" b="1" dirty="0">
                    <a:latin typeface="Montserrat" pitchFamily="2" charset="0"/>
                  </a:rPr>
                  <a:t>RED</a:t>
                </a:r>
                <a:endParaRPr lang="ko-KR" altLang="en-US" b="1" dirty="0">
                  <a:latin typeface="Montserrat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460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1.0211 0.0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55" y="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1.05143 0.006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78" y="3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38125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8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33386 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3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1.12735 -0.009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67" y="-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1.20443 0.011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21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F2A9F-A836-41D2-AB9B-EFFD31E0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2DD121-E807-7125-EE97-F31558DF2B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39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32CE6869-63B9-11DE-A76D-6BC430C13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8296575" y="0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DF0AF-228E-4EED-4D87-24055FDD020E}"/>
              </a:ext>
            </a:extLst>
          </p:cNvPr>
          <p:cNvSpPr txBox="1"/>
          <p:nvPr/>
        </p:nvSpPr>
        <p:spPr>
          <a:xfrm>
            <a:off x="482356" y="340281"/>
            <a:ext cx="3913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Color,</a:t>
            </a: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Save Life!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Georgia Pro Black" panose="020F05020202040302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45AAC1-69F6-6A77-E385-C6391A2B052E}"/>
              </a:ext>
            </a:extLst>
          </p:cNvPr>
          <p:cNvGrpSpPr/>
          <p:nvPr/>
        </p:nvGrpSpPr>
        <p:grpSpPr>
          <a:xfrm>
            <a:off x="291856" y="1634669"/>
            <a:ext cx="4648200" cy="4648200"/>
            <a:chOff x="516088" y="1608364"/>
            <a:chExt cx="4648200" cy="4648200"/>
          </a:xfrm>
        </p:grpSpPr>
        <p:pic>
          <p:nvPicPr>
            <p:cNvPr id="17" name="Picture 4" descr="Stuck Waiting At a Stoplight? Here's How to Let the Sensor Know | Family  Handyman">
              <a:extLst>
                <a:ext uri="{FF2B5EF4-FFF2-40B4-BE49-F238E27FC236}">
                  <a16:creationId xmlns:a16="http://schemas.microsoft.com/office/drawing/2014/main" id="{10D6150C-AD71-FC47-511D-C5D6BEE19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88" y="1608364"/>
              <a:ext cx="464820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5170C8-2A73-6DDF-3F63-BDEE037BB170}"/>
                </a:ext>
              </a:extLst>
            </p:cNvPr>
            <p:cNvGrpSpPr/>
            <p:nvPr/>
          </p:nvGrpSpPr>
          <p:grpSpPr>
            <a:xfrm>
              <a:off x="1010880" y="2109941"/>
              <a:ext cx="3188058" cy="3684434"/>
              <a:chOff x="1112480" y="2567141"/>
              <a:chExt cx="3188058" cy="368443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573C2CA-73E8-DE1A-6C14-86A57F760067}"/>
                  </a:ext>
                </a:extLst>
              </p:cNvPr>
              <p:cNvGrpSpPr/>
              <p:nvPr/>
            </p:nvGrpSpPr>
            <p:grpSpPr>
              <a:xfrm>
                <a:off x="1312506" y="3428360"/>
                <a:ext cx="592494" cy="794390"/>
                <a:chOff x="1312506" y="3428360"/>
                <a:chExt cx="592494" cy="794390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5702C25-2429-6E52-2D63-1DC51FF9C02A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03388E5-8BF9-EAEC-047D-3287E0CFCA67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B233108-D46C-E755-73D8-10270AA3B7E4}"/>
                  </a:ext>
                </a:extLst>
              </p:cNvPr>
              <p:cNvGrpSpPr/>
              <p:nvPr/>
            </p:nvGrpSpPr>
            <p:grpSpPr>
              <a:xfrm rot="10800000">
                <a:off x="3708044" y="5457185"/>
                <a:ext cx="592494" cy="794390"/>
                <a:chOff x="1312506" y="3428360"/>
                <a:chExt cx="592494" cy="794390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2B02DE9-B20F-1625-B9DF-619DFB6BB546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F49BFE7-D8AB-6575-6C7A-8BA60FBABD90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A4A259A-A85C-F512-B836-CE3B657CFB80}"/>
                  </a:ext>
                </a:extLst>
              </p:cNvPr>
              <p:cNvSpPr/>
              <p:nvPr/>
            </p:nvSpPr>
            <p:spPr>
              <a:xfrm>
                <a:off x="1112480" y="2567141"/>
                <a:ext cx="2692717" cy="5483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Montserrat" pitchFamily="2" charset="0"/>
                  </a:rPr>
                  <a:t>Traffic Light:</a:t>
                </a:r>
                <a:r>
                  <a:rPr lang="ko-KR" altLang="en-US" b="1" dirty="0">
                    <a:latin typeface="Montserrat" pitchFamily="2" charset="0"/>
                  </a:rPr>
                  <a:t> </a:t>
                </a:r>
                <a:r>
                  <a:rPr lang="en-US" altLang="ko-KR" b="1" dirty="0">
                    <a:latin typeface="Montserrat" pitchFamily="2" charset="0"/>
                  </a:rPr>
                  <a:t>RED</a:t>
                </a:r>
                <a:endParaRPr lang="ko-KR" altLang="en-US" b="1" dirty="0">
                  <a:latin typeface="Montserrat" pitchFamily="2" charset="0"/>
                </a:endParaRPr>
              </a:p>
            </p:txBody>
          </p:sp>
        </p:grpSp>
      </p:grpSp>
      <p:pic>
        <p:nvPicPr>
          <p:cNvPr id="27" name="그림 26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727A63FA-9E70-796E-64AB-9773E419F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3989" y="1548765"/>
            <a:ext cx="4544700" cy="31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1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B224-5DD4-3374-2BB9-FA350569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3FB439-BF39-4B48-F741-749F7615B8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39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A51954A8-DEBF-AA84-A3C0-7254F4EC2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8296575" y="0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0950B-080B-E512-06B0-E706A298B482}"/>
              </a:ext>
            </a:extLst>
          </p:cNvPr>
          <p:cNvSpPr txBox="1"/>
          <p:nvPr/>
        </p:nvSpPr>
        <p:spPr>
          <a:xfrm>
            <a:off x="482356" y="340281"/>
            <a:ext cx="3913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Color,</a:t>
            </a: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Save Life!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Georgia Pro Black" panose="020F05020202040302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58CABD-8F69-BF58-89B2-C1C07B8F9753}"/>
              </a:ext>
            </a:extLst>
          </p:cNvPr>
          <p:cNvGrpSpPr/>
          <p:nvPr/>
        </p:nvGrpSpPr>
        <p:grpSpPr>
          <a:xfrm>
            <a:off x="4078513" y="3428359"/>
            <a:ext cx="1241607" cy="1241607"/>
            <a:chOff x="516088" y="1608364"/>
            <a:chExt cx="4648200" cy="4648200"/>
          </a:xfrm>
        </p:grpSpPr>
        <p:pic>
          <p:nvPicPr>
            <p:cNvPr id="17" name="Picture 4" descr="Stuck Waiting At a Stoplight? Here's How to Let the Sensor Know | Family  Handyman">
              <a:extLst>
                <a:ext uri="{FF2B5EF4-FFF2-40B4-BE49-F238E27FC236}">
                  <a16:creationId xmlns:a16="http://schemas.microsoft.com/office/drawing/2014/main" id="{5383450F-B331-F87F-91D6-F56C58A69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88" y="1608364"/>
              <a:ext cx="4648200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8E39534-3DE7-38B4-5CDC-5E95C58A46C6}"/>
                </a:ext>
              </a:extLst>
            </p:cNvPr>
            <p:cNvGrpSpPr/>
            <p:nvPr/>
          </p:nvGrpSpPr>
          <p:grpSpPr>
            <a:xfrm>
              <a:off x="1010880" y="2109941"/>
              <a:ext cx="3188058" cy="3684434"/>
              <a:chOff x="1112480" y="2567141"/>
              <a:chExt cx="3188058" cy="368443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43C42E2-C902-67F8-CF9B-97F524553A5A}"/>
                  </a:ext>
                </a:extLst>
              </p:cNvPr>
              <p:cNvGrpSpPr/>
              <p:nvPr/>
            </p:nvGrpSpPr>
            <p:grpSpPr>
              <a:xfrm>
                <a:off x="1312506" y="3428360"/>
                <a:ext cx="592494" cy="794390"/>
                <a:chOff x="1312506" y="3428360"/>
                <a:chExt cx="592494" cy="794390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43012A1-BD3A-4124-DBC5-3B8DEE011270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CBC5414-2794-A105-3345-4D17F5BC0653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274070D-D790-3352-BA91-302D5BA22048}"/>
                  </a:ext>
                </a:extLst>
              </p:cNvPr>
              <p:cNvGrpSpPr/>
              <p:nvPr/>
            </p:nvGrpSpPr>
            <p:grpSpPr>
              <a:xfrm rot="10800000">
                <a:off x="3708044" y="5457185"/>
                <a:ext cx="592494" cy="794390"/>
                <a:chOff x="1312506" y="3428360"/>
                <a:chExt cx="592494" cy="794390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42AD643-6117-DD60-1107-3C2C0DABA260}"/>
                    </a:ext>
                  </a:extLst>
                </p:cNvPr>
                <p:cNvSpPr/>
                <p:nvPr/>
              </p:nvSpPr>
              <p:spPr>
                <a:xfrm>
                  <a:off x="1312506" y="3450431"/>
                  <a:ext cx="142914" cy="7723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F42DEC2-9E6F-9168-4A0A-B4590AE7F9EE}"/>
                    </a:ext>
                  </a:extLst>
                </p:cNvPr>
                <p:cNvSpPr/>
                <p:nvPr/>
              </p:nvSpPr>
              <p:spPr>
                <a:xfrm>
                  <a:off x="1312506" y="3428360"/>
                  <a:ext cx="592494" cy="1244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16A07F6-3803-C26A-C84B-5ECF1AA218F4}"/>
                  </a:ext>
                </a:extLst>
              </p:cNvPr>
              <p:cNvSpPr/>
              <p:nvPr/>
            </p:nvSpPr>
            <p:spPr>
              <a:xfrm>
                <a:off x="1112480" y="2567141"/>
                <a:ext cx="2692717" cy="54832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Traffic Light: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RED</a:t>
                </a:r>
                <a:endParaRPr lang="ko-KR" altLang="en-US" sz="1100" dirty="0"/>
              </a:p>
            </p:txBody>
          </p:sp>
        </p:grpSp>
      </p:grpSp>
      <p:pic>
        <p:nvPicPr>
          <p:cNvPr id="5" name="그림 4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E351D0EC-264F-8BD9-0E77-A45F548AF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63" y="599622"/>
            <a:ext cx="9683120" cy="67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F5EC-ACA6-EDFC-4B61-C2CB28FEA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4EB78B-1830-396C-D878-213937DCBD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39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8094DF01-0D4B-6AEF-12C3-CDDF0B494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8296575" y="0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3D672C-FDF6-ED5B-300C-82C2F20B0CEB}"/>
              </a:ext>
            </a:extLst>
          </p:cNvPr>
          <p:cNvSpPr txBox="1"/>
          <p:nvPr/>
        </p:nvSpPr>
        <p:spPr>
          <a:xfrm>
            <a:off x="482356" y="340281"/>
            <a:ext cx="3913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Color,</a:t>
            </a: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Black" panose="020F0502020204030204" pitchFamily="18" charset="0"/>
              </a:rPr>
              <a:t>Save Life!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Georgia Pro Black" panose="020F05020202040302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FCBB85-D9DD-F972-A050-A4F44AC0D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1786"/>
          <a:stretch/>
        </p:blipFill>
        <p:spPr bwMode="auto">
          <a:xfrm>
            <a:off x="174812" y="1436914"/>
            <a:ext cx="8021170" cy="49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30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3E2939C-A087-49E9-B5A7-2729D187C1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내용 개체 틀 4" descr="육상 차량, 야외, 차량, 텍스트이(가) 표시된 사진&#10;&#10;자동 생성된 설명">
            <a:extLst>
              <a:ext uri="{FF2B5EF4-FFF2-40B4-BE49-F238E27FC236}">
                <a16:creationId xmlns:a16="http://schemas.microsoft.com/office/drawing/2014/main" id="{5057C6D1-739F-144F-7F60-75206895D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244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23D32-99EC-37FB-2272-D23FD974020E}"/>
              </a:ext>
            </a:extLst>
          </p:cNvPr>
          <p:cNvSpPr txBox="1"/>
          <p:nvPr/>
        </p:nvSpPr>
        <p:spPr>
          <a:xfrm>
            <a:off x="1328057" y="5510677"/>
            <a:ext cx="9535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DEMO</a:t>
            </a:r>
            <a:endParaRPr lang="ko-KR" altLang="en-US" sz="2800" b="1" dirty="0">
              <a:solidFill>
                <a:schemeClr val="bg1"/>
              </a:solidFill>
              <a:latin typeface="Georgia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4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BF80-53C1-3804-DEB8-8E428E8B7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인간의 얼굴, 하늘, 스크린샷이(가) 표시된 사진&#10;&#10;자동 생성된 설명">
            <a:extLst>
              <a:ext uri="{FF2B5EF4-FFF2-40B4-BE49-F238E27FC236}">
                <a16:creationId xmlns:a16="http://schemas.microsoft.com/office/drawing/2014/main" id="{9ACEC909-FDEB-6E6E-8242-740CA2043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795462"/>
            <a:ext cx="5715000" cy="3286125"/>
          </a:xfrm>
          <a:prstGeom prst="rect">
            <a:avLst/>
          </a:prstGeom>
        </p:spPr>
      </p:pic>
      <p:pic>
        <p:nvPicPr>
          <p:cNvPr id="10" name="그림 9" descr="인간의 얼굴, 스크린샷, 컴퓨터, 사람이(가) 표시된 사진&#10;&#10;자동 생성된 설명">
            <a:extLst>
              <a:ext uri="{FF2B5EF4-FFF2-40B4-BE49-F238E27FC236}">
                <a16:creationId xmlns:a16="http://schemas.microsoft.com/office/drawing/2014/main" id="{C5B38D20-888D-5EB5-A5F2-B4086BD93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795462"/>
            <a:ext cx="5715000" cy="3267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BA6C4-175B-EBAC-1C7C-026662B0D3D6}"/>
              </a:ext>
            </a:extLst>
          </p:cNvPr>
          <p:cNvSpPr txBox="1"/>
          <p:nvPr/>
        </p:nvSpPr>
        <p:spPr>
          <a:xfrm>
            <a:off x="8040821" y="241300"/>
            <a:ext cx="3913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Georgia Pro Black" panose="020F0502020204030204" pitchFamily="18" charset="0"/>
              </a:rPr>
              <a:t>Demo</a:t>
            </a:r>
            <a:endParaRPr lang="ko-KR" altLang="en-US" sz="2800" b="1" dirty="0">
              <a:solidFill>
                <a:schemeClr val="bg1"/>
              </a:solidFill>
              <a:latin typeface="Georgia Pro Black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2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425</Words>
  <Application>Microsoft Office PowerPoint</Application>
  <PresentationFormat>와이드스크린</PresentationFormat>
  <Paragraphs>48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Slack-Lato</vt:lpstr>
      <vt:lpstr>맑은 고딕</vt:lpstr>
      <vt:lpstr>Arial</vt:lpstr>
      <vt:lpstr>Georgia Pro Black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Hokyung Park</dc:creator>
  <cp:lastModifiedBy>Hokyung Park</cp:lastModifiedBy>
  <cp:revision>8</cp:revision>
  <dcterms:created xsi:type="dcterms:W3CDTF">2024-02-27T19:55:00Z</dcterms:created>
  <dcterms:modified xsi:type="dcterms:W3CDTF">2024-02-28T11:14:31Z</dcterms:modified>
</cp:coreProperties>
</file>